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61" r:id="rId5"/>
    <p:sldId id="260" r:id="rId6"/>
    <p:sldId id="263" r:id="rId7"/>
    <p:sldId id="265" r:id="rId8"/>
    <p:sldId id="267" r:id="rId9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F0B0-14E8-4EC4-95B1-3D5779D152A8}" type="datetimeFigureOut">
              <a:rPr lang="ko-KR" altLang="en-US" smtClean="0"/>
              <a:t>2020-10-20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3686-BB82-459B-917A-D25939498C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017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F0B0-14E8-4EC4-95B1-3D5779D152A8}" type="datetimeFigureOut">
              <a:rPr lang="ko-KR" altLang="en-US" smtClean="0"/>
              <a:t>2020-10-20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3686-BB82-459B-917A-D25939498C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9540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F0B0-14E8-4EC4-95B1-3D5779D152A8}" type="datetimeFigureOut">
              <a:rPr lang="ko-KR" altLang="en-US" smtClean="0"/>
              <a:t>2020-10-20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3686-BB82-459B-917A-D25939498C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9202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F0B0-14E8-4EC4-95B1-3D5779D152A8}" type="datetimeFigureOut">
              <a:rPr lang="ko-KR" altLang="en-US" smtClean="0"/>
              <a:t>2020-10-20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3686-BB82-459B-917A-D25939498C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9948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F0B0-14E8-4EC4-95B1-3D5779D152A8}" type="datetimeFigureOut">
              <a:rPr lang="ko-KR" altLang="en-US" smtClean="0"/>
              <a:t>2020-10-20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3686-BB82-459B-917A-D25939498C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130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F0B0-14E8-4EC4-95B1-3D5779D152A8}" type="datetimeFigureOut">
              <a:rPr lang="ko-KR" altLang="en-US" smtClean="0"/>
              <a:t>2020-10-20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3686-BB82-459B-917A-D25939498C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235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F0B0-14E8-4EC4-95B1-3D5779D152A8}" type="datetimeFigureOut">
              <a:rPr lang="ko-KR" altLang="en-US" smtClean="0"/>
              <a:t>2020-10-20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3686-BB82-459B-917A-D25939498C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4155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F0B0-14E8-4EC4-95B1-3D5779D152A8}" type="datetimeFigureOut">
              <a:rPr lang="ko-KR" altLang="en-US" smtClean="0"/>
              <a:t>2020-10-20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3686-BB82-459B-917A-D25939498C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012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F0B0-14E8-4EC4-95B1-3D5779D152A8}" type="datetimeFigureOut">
              <a:rPr lang="ko-KR" altLang="en-US" smtClean="0"/>
              <a:t>2020-10-20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3686-BB82-459B-917A-D25939498C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0432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F0B0-14E8-4EC4-95B1-3D5779D152A8}" type="datetimeFigureOut">
              <a:rPr lang="ko-KR" altLang="en-US" smtClean="0"/>
              <a:t>2020-10-20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3686-BB82-459B-917A-D25939498C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472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F0B0-14E8-4EC4-95B1-3D5779D152A8}" type="datetimeFigureOut">
              <a:rPr lang="ko-KR" altLang="en-US" smtClean="0"/>
              <a:t>2020-10-20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3686-BB82-459B-917A-D25939498C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205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FF0B0-14E8-4EC4-95B1-3D5779D152A8}" type="datetimeFigureOut">
              <a:rPr lang="ko-KR" altLang="en-US" smtClean="0"/>
              <a:t>2020-10-20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53686-BB82-459B-917A-D25939498C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781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140862"/>
            <a:ext cx="9277170" cy="3761015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5" name="직선 연결선 4"/>
          <p:cNvCxnSpPr/>
          <p:nvPr/>
        </p:nvCxnSpPr>
        <p:spPr>
          <a:xfrm flipV="1">
            <a:off x="301752" y="853503"/>
            <a:ext cx="10661904" cy="18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8704" y="128488"/>
            <a:ext cx="806419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1200" smtClean="0"/>
              <a:t>I can't use the discount tickets in my test environment AEON and Welcia.</a:t>
            </a:r>
          </a:p>
          <a:p>
            <a:r>
              <a:rPr lang="en-US" altLang="ko-KR" sz="1200" smtClean="0"/>
              <a:t>I used a proven discount ticket that was actually used at Welcia, but it had been cancelled and cannot be used.</a:t>
            </a:r>
          </a:p>
          <a:p>
            <a:r>
              <a:rPr lang="en-US" altLang="ko-KR" sz="1200" smtClean="0"/>
              <a:t>Therefore, I can't check the discount tickets in the report.</a:t>
            </a:r>
            <a:endParaRPr lang="ko-KR" altLang="en-US" sz="1200"/>
          </a:p>
        </p:txBody>
      </p:sp>
      <p:sp>
        <p:nvSpPr>
          <p:cNvPr id="7" name="TextBox 6"/>
          <p:cNvSpPr txBox="1"/>
          <p:nvPr/>
        </p:nvSpPr>
        <p:spPr>
          <a:xfrm>
            <a:off x="216408" y="1029273"/>
            <a:ext cx="91451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altLang="ko-KR" sz="1400" smtClean="0"/>
              <a:t>Regarding Discount ticket error</a:t>
            </a:r>
          </a:p>
          <a:p>
            <a:pPr marL="342900" indent="-342900">
              <a:buAutoNum type="arabicParenR"/>
            </a:pPr>
            <a:endParaRPr lang="en-US" altLang="ko-KR" sz="1400" smtClean="0"/>
          </a:p>
          <a:p>
            <a:r>
              <a:rPr lang="en-US" altLang="ko-KR" sz="1400" smtClean="0"/>
              <a:t>-&gt; According to Error Log for APS,  i think, APS have given the message that "This Ticket is not registered".  </a:t>
            </a:r>
          </a:p>
          <a:p>
            <a:r>
              <a:rPr lang="en-US" altLang="ko-KR" sz="1400" smtClean="0"/>
              <a:t>the serial number in trouble discount ticket is '0001200105203000100000001'. (WELCIA)</a:t>
            </a:r>
            <a:endParaRPr lang="ko-KR" altLang="en-US" sz="1400"/>
          </a:p>
        </p:txBody>
      </p:sp>
      <p:sp>
        <p:nvSpPr>
          <p:cNvPr id="9" name="직사각형 8"/>
          <p:cNvSpPr/>
          <p:nvPr/>
        </p:nvSpPr>
        <p:spPr>
          <a:xfrm>
            <a:off x="1725168" y="3881963"/>
            <a:ext cx="1764792" cy="182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05384" y="4891920"/>
            <a:ext cx="1764792" cy="182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사각형 설명선 11"/>
          <p:cNvSpPr/>
          <p:nvPr/>
        </p:nvSpPr>
        <p:spPr>
          <a:xfrm>
            <a:off x="1871472" y="5105194"/>
            <a:ext cx="1938528" cy="432436"/>
          </a:xfrm>
          <a:prstGeom prst="wedgeRoundRectCallout">
            <a:avLst>
              <a:gd name="adj1" fmla="val -36871"/>
              <a:gd name="adj2" fmla="val -7494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smtClean="0">
                <a:solidFill>
                  <a:schemeClr val="tx1"/>
                </a:solidFill>
              </a:rPr>
              <a:t>Meaning is “This Ticket is not registered”</a:t>
            </a:r>
            <a:endParaRPr lang="ko-KR" altLang="en-US" sz="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23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 flipV="1">
            <a:off x="301752" y="853503"/>
            <a:ext cx="10661904" cy="18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37744" y="1006552"/>
            <a:ext cx="569585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smtClean="0"/>
              <a:t>** </a:t>
            </a:r>
            <a:r>
              <a:rPr lang="en-US" altLang="ko-KR" sz="1400"/>
              <a:t>Meaning of Serial Code </a:t>
            </a:r>
          </a:p>
          <a:p>
            <a:endParaRPr lang="en-US" altLang="ko-KR" sz="1400" smtClean="0"/>
          </a:p>
          <a:p>
            <a:r>
              <a:rPr lang="en-US" altLang="ko-KR" sz="1400"/>
              <a:t>a</a:t>
            </a:r>
            <a:r>
              <a:rPr lang="en-US" altLang="ko-KR" sz="1400" smtClean="0"/>
              <a:t>) 0001 : parking lot number </a:t>
            </a:r>
          </a:p>
          <a:p>
            <a:r>
              <a:rPr lang="en-US" altLang="ko-KR" sz="1400"/>
              <a:t>b</a:t>
            </a:r>
            <a:r>
              <a:rPr lang="en-US" altLang="ko-KR" sz="1400" smtClean="0"/>
              <a:t>) 200105 : </a:t>
            </a:r>
            <a:r>
              <a:rPr lang="en-US" altLang="ko-KR" sz="1400"/>
              <a:t>Issue date ( </a:t>
            </a:r>
            <a:r>
              <a:rPr lang="en-US" altLang="ko-KR" sz="1400" smtClean="0"/>
              <a:t>20 </a:t>
            </a:r>
            <a:r>
              <a:rPr lang="en-US" altLang="ko-KR" sz="1400"/>
              <a:t>/ </a:t>
            </a:r>
            <a:r>
              <a:rPr lang="en-US" altLang="ko-KR" sz="1400" smtClean="0"/>
              <a:t>01 </a:t>
            </a:r>
            <a:r>
              <a:rPr lang="en-US" altLang="ko-KR" sz="1400"/>
              <a:t>/ </a:t>
            </a:r>
            <a:r>
              <a:rPr lang="en-US" altLang="ko-KR" sz="1400" smtClean="0"/>
              <a:t>05 </a:t>
            </a:r>
            <a:r>
              <a:rPr lang="en-US" altLang="ko-KR" sz="1400"/>
              <a:t>) </a:t>
            </a:r>
            <a:endParaRPr lang="en-US" altLang="ko-KR" sz="1400" smtClean="0"/>
          </a:p>
          <a:p>
            <a:r>
              <a:rPr lang="en-US" altLang="ko-KR" sz="1400" smtClean="0"/>
              <a:t>c) 20: Discount Ticket Dispenser Code ( WELCIA ONLY ) </a:t>
            </a:r>
          </a:p>
          <a:p>
            <a:r>
              <a:rPr lang="en-US" altLang="ko-KR" sz="1400" smtClean="0"/>
              <a:t>d</a:t>
            </a:r>
            <a:r>
              <a:rPr lang="en-US" altLang="ko-KR" sz="1400"/>
              <a:t>) </a:t>
            </a:r>
            <a:r>
              <a:rPr lang="en-US" altLang="ko-KR" sz="1400" b="1">
                <a:solidFill>
                  <a:srgbClr val="FF0000"/>
                </a:solidFill>
              </a:rPr>
              <a:t>3</a:t>
            </a:r>
            <a:r>
              <a:rPr lang="en-US" altLang="ko-KR" sz="1400"/>
              <a:t> </a:t>
            </a:r>
            <a:r>
              <a:rPr lang="en-US" altLang="ko-KR" sz="1400" smtClean="0"/>
              <a:t>: </a:t>
            </a:r>
            <a:r>
              <a:rPr lang="en-US" altLang="ko-KR" sz="1400"/>
              <a:t>Discount Type ( 1: Time (min), 2: Amount, </a:t>
            </a:r>
            <a:r>
              <a:rPr lang="en-US" altLang="ko-KR" sz="1400" b="1">
                <a:solidFill>
                  <a:srgbClr val="FF0000"/>
                </a:solidFill>
              </a:rPr>
              <a:t>3: Percentage  </a:t>
            </a:r>
            <a:r>
              <a:rPr lang="en-US" altLang="ko-KR" sz="1400" smtClean="0"/>
              <a:t>)</a:t>
            </a:r>
            <a:endParaRPr lang="en-US" altLang="ko-KR" sz="1400">
              <a:solidFill>
                <a:srgbClr val="FF0000"/>
              </a:solidFill>
            </a:endParaRPr>
          </a:p>
          <a:p>
            <a:r>
              <a:rPr lang="en-US" altLang="ko-KR" sz="1400"/>
              <a:t>e) </a:t>
            </a:r>
            <a:r>
              <a:rPr lang="en-US" altLang="ko-KR" sz="1400" b="1" smtClean="0">
                <a:solidFill>
                  <a:srgbClr val="FF0000"/>
                </a:solidFill>
              </a:rPr>
              <a:t>000100</a:t>
            </a:r>
            <a:r>
              <a:rPr lang="en-US" altLang="ko-KR" sz="1400" smtClean="0"/>
              <a:t> </a:t>
            </a:r>
            <a:r>
              <a:rPr lang="en-US" altLang="ko-KR" sz="1400"/>
              <a:t>: Discount Value </a:t>
            </a:r>
            <a:r>
              <a:rPr lang="en-US" altLang="ko-KR" sz="1400" smtClean="0"/>
              <a:t>( % )</a:t>
            </a:r>
            <a:endParaRPr lang="en-US" altLang="ko-KR" sz="1400"/>
          </a:p>
          <a:p>
            <a:r>
              <a:rPr lang="en-US" altLang="ko-KR" sz="1400"/>
              <a:t>f) 000001 : serial number</a:t>
            </a:r>
          </a:p>
          <a:p>
            <a:endParaRPr lang="en-US" altLang="ko-KR" sz="1400" smtClean="0"/>
          </a:p>
          <a:p>
            <a:r>
              <a:rPr lang="en-US" altLang="ko-KR" sz="1400" smtClean="0"/>
              <a:t> </a:t>
            </a:r>
            <a:endParaRPr lang="ko-KR" altLang="en-US" sz="1400"/>
          </a:p>
        </p:txBody>
      </p:sp>
      <p:sp>
        <p:nvSpPr>
          <p:cNvPr id="6" name="TextBox 5"/>
          <p:cNvSpPr txBox="1"/>
          <p:nvPr/>
        </p:nvSpPr>
        <p:spPr>
          <a:xfrm>
            <a:off x="301752" y="324390"/>
            <a:ext cx="5416163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0001</a:t>
            </a:r>
            <a:r>
              <a:rPr lang="en-US" altLang="ko-KR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200105</a:t>
            </a:r>
            <a:r>
              <a:rPr lang="en-US" altLang="ko-KR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en-US" altLang="ko-KR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ko-KR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000100</a:t>
            </a:r>
            <a:r>
              <a:rPr lang="en-US" altLang="ko-KR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000001</a:t>
            </a:r>
            <a:r>
              <a:rPr lang="en-US" altLang="ko-KR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WELCIA )</a:t>
            </a:r>
            <a:endParaRPr lang="ko-KR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3056711"/>
            <a:ext cx="8685554" cy="298913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직사각형 7"/>
          <p:cNvSpPr/>
          <p:nvPr/>
        </p:nvSpPr>
        <p:spPr>
          <a:xfrm>
            <a:off x="1679171" y="4172989"/>
            <a:ext cx="1277763" cy="10640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217919" y="3482322"/>
            <a:ext cx="475534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1200"/>
              <a:t>If selected by ‘</a:t>
            </a:r>
            <a:r>
              <a:rPr lang="ko-KR" altLang="en-US" sz="1200"/>
              <a:t>全体’</a:t>
            </a:r>
            <a:r>
              <a:rPr lang="en-US" altLang="ko-KR" sz="1200"/>
              <a:t>, then PMS is not able to find discount ticket.</a:t>
            </a:r>
          </a:p>
          <a:p>
            <a:r>
              <a:rPr lang="en-US" altLang="ko-KR" sz="1200"/>
              <a:t>so we will revise about this and patch today. </a:t>
            </a:r>
            <a:endParaRPr lang="ko-KR" altLang="en-US" sz="1200"/>
          </a:p>
        </p:txBody>
      </p:sp>
      <p:sp>
        <p:nvSpPr>
          <p:cNvPr id="10" name="아래쪽 화살표 9"/>
          <p:cNvSpPr/>
          <p:nvPr/>
        </p:nvSpPr>
        <p:spPr>
          <a:xfrm rot="3883759" flipH="1">
            <a:off x="2935448" y="3900506"/>
            <a:ext cx="234950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326" y="919787"/>
            <a:ext cx="6363102" cy="202242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34439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 flipV="1">
            <a:off x="301752" y="853503"/>
            <a:ext cx="10661904" cy="18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" y="484171"/>
            <a:ext cx="4414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/>
              <a:t>How to set discount ticket. (1) - WELCIA</a:t>
            </a: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37744" y="1006552"/>
            <a:ext cx="549387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/>
              <a:t>** Meaning of Serial Code </a:t>
            </a:r>
          </a:p>
          <a:p>
            <a:endParaRPr lang="en-US" altLang="ko-KR" sz="1400"/>
          </a:p>
          <a:p>
            <a:r>
              <a:rPr lang="en-US" altLang="ko-KR" sz="1400"/>
              <a:t>a) 0001 : parking lot number </a:t>
            </a:r>
          </a:p>
          <a:p>
            <a:r>
              <a:rPr lang="en-US" altLang="ko-KR" sz="1400"/>
              <a:t>b) 200105 : Issue date ( 20 / 01 / 05 ) </a:t>
            </a:r>
          </a:p>
          <a:p>
            <a:r>
              <a:rPr lang="en-US" altLang="ko-KR" sz="1400"/>
              <a:t>c) 20: Discount Ticket Dispenser Code ( WELCIA ONLY ) </a:t>
            </a:r>
          </a:p>
          <a:p>
            <a:r>
              <a:rPr lang="en-US" altLang="ko-KR" sz="1400"/>
              <a:t>d) </a:t>
            </a:r>
            <a:r>
              <a:rPr lang="en-US" altLang="ko-KR" sz="1400" b="1">
                <a:solidFill>
                  <a:srgbClr val="FF0000"/>
                </a:solidFill>
              </a:rPr>
              <a:t>3</a:t>
            </a:r>
            <a:r>
              <a:rPr lang="en-US" altLang="ko-KR" sz="1400"/>
              <a:t> : Discount Type ( 1: Time (min), 2: Amount, </a:t>
            </a:r>
            <a:r>
              <a:rPr lang="en-US" altLang="ko-KR" sz="1400" b="1">
                <a:solidFill>
                  <a:srgbClr val="FF0000"/>
                </a:solidFill>
              </a:rPr>
              <a:t>3: Percentage  </a:t>
            </a:r>
            <a:r>
              <a:rPr lang="en-US" altLang="ko-KR" sz="1400"/>
              <a:t>)</a:t>
            </a:r>
            <a:endParaRPr lang="en-US" altLang="ko-KR" sz="1400">
              <a:solidFill>
                <a:srgbClr val="FF0000"/>
              </a:solidFill>
            </a:endParaRPr>
          </a:p>
          <a:p>
            <a:r>
              <a:rPr lang="en-US" altLang="ko-KR" sz="1400"/>
              <a:t>e) </a:t>
            </a:r>
            <a:r>
              <a:rPr lang="en-US" altLang="ko-KR" sz="1400" b="1">
                <a:solidFill>
                  <a:srgbClr val="FF0000"/>
                </a:solidFill>
              </a:rPr>
              <a:t>000100</a:t>
            </a:r>
            <a:r>
              <a:rPr lang="en-US" altLang="ko-KR" sz="1400"/>
              <a:t> : Discount Value ( % )</a:t>
            </a:r>
          </a:p>
          <a:p>
            <a:r>
              <a:rPr lang="en-US" altLang="ko-KR" sz="1400"/>
              <a:t>f) 000001 : serial number</a:t>
            </a:r>
          </a:p>
          <a:p>
            <a:endParaRPr lang="en-US" altLang="ko-KR" sz="1400"/>
          </a:p>
          <a:p>
            <a:r>
              <a:rPr lang="en-US" altLang="ko-KR" sz="1400"/>
              <a:t> </a:t>
            </a:r>
            <a:endParaRPr lang="ko-KR" altLang="en-US" sz="1400"/>
          </a:p>
          <a:p>
            <a:endParaRPr lang="en-US" altLang="ko-KR" sz="1400" smtClean="0"/>
          </a:p>
          <a:p>
            <a:r>
              <a:rPr lang="en-US" altLang="ko-KR" sz="1400" smtClean="0"/>
              <a:t> </a:t>
            </a:r>
            <a:endParaRPr lang="ko-KR" altLang="en-US" sz="140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3073337"/>
            <a:ext cx="8685554" cy="298913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직사각형 8"/>
          <p:cNvSpPr/>
          <p:nvPr/>
        </p:nvSpPr>
        <p:spPr>
          <a:xfrm>
            <a:off x="301752" y="4567905"/>
            <a:ext cx="1207008" cy="2784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/>
          <p:cNvCxnSpPr/>
          <p:nvPr/>
        </p:nvCxnSpPr>
        <p:spPr>
          <a:xfrm flipH="1" flipV="1">
            <a:off x="795528" y="1691640"/>
            <a:ext cx="137160" cy="28712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2807955" y="4571011"/>
            <a:ext cx="1944639" cy="2753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211615" y="2870383"/>
            <a:ext cx="675204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rgbClr val="FF0000"/>
                </a:solidFill>
              </a:rPr>
              <a:t>NOTE: Never remove or modification Items that already used. </a:t>
            </a:r>
            <a:endParaRPr lang="ko-KR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108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 flipV="1">
            <a:off x="301752" y="853503"/>
            <a:ext cx="10661904" cy="18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" y="484171"/>
            <a:ext cx="4414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/>
              <a:t>How to set discount ticket. (2) - WELCIA</a:t>
            </a: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37744" y="1006552"/>
            <a:ext cx="549387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/>
              <a:t>** Meaning of Serial Code </a:t>
            </a:r>
          </a:p>
          <a:p>
            <a:endParaRPr lang="en-US" altLang="ko-KR" sz="1400"/>
          </a:p>
          <a:p>
            <a:r>
              <a:rPr lang="en-US" altLang="ko-KR" sz="1400"/>
              <a:t>a) 0001 : parking lot number </a:t>
            </a:r>
          </a:p>
          <a:p>
            <a:r>
              <a:rPr lang="en-US" altLang="ko-KR" sz="1400"/>
              <a:t>b) 200105 : Issue date ( 20 / 01 / 05 ) </a:t>
            </a:r>
          </a:p>
          <a:p>
            <a:r>
              <a:rPr lang="en-US" altLang="ko-KR" sz="1400"/>
              <a:t>c) 20: Discount Ticket Dispenser Code ( WELCIA ONLY ) </a:t>
            </a:r>
          </a:p>
          <a:p>
            <a:r>
              <a:rPr lang="en-US" altLang="ko-KR" sz="1400"/>
              <a:t>d) </a:t>
            </a:r>
            <a:r>
              <a:rPr lang="en-US" altLang="ko-KR" sz="1400" b="1">
                <a:solidFill>
                  <a:srgbClr val="FF0000"/>
                </a:solidFill>
              </a:rPr>
              <a:t>3</a:t>
            </a:r>
            <a:r>
              <a:rPr lang="en-US" altLang="ko-KR" sz="1400"/>
              <a:t> : Discount Type ( 1: Time (min), 2: Amount, </a:t>
            </a:r>
            <a:r>
              <a:rPr lang="en-US" altLang="ko-KR" sz="1400" b="1">
                <a:solidFill>
                  <a:srgbClr val="FF0000"/>
                </a:solidFill>
              </a:rPr>
              <a:t>3: Percentage  </a:t>
            </a:r>
            <a:r>
              <a:rPr lang="en-US" altLang="ko-KR" sz="1400"/>
              <a:t>)</a:t>
            </a:r>
            <a:endParaRPr lang="en-US" altLang="ko-KR" sz="1400">
              <a:solidFill>
                <a:srgbClr val="FF0000"/>
              </a:solidFill>
            </a:endParaRPr>
          </a:p>
          <a:p>
            <a:r>
              <a:rPr lang="en-US" altLang="ko-KR" sz="1400"/>
              <a:t>e) </a:t>
            </a:r>
            <a:r>
              <a:rPr lang="en-US" altLang="ko-KR" sz="1400" b="1">
                <a:solidFill>
                  <a:srgbClr val="FF0000"/>
                </a:solidFill>
              </a:rPr>
              <a:t>000100</a:t>
            </a:r>
            <a:r>
              <a:rPr lang="en-US" altLang="ko-KR" sz="1400"/>
              <a:t> : Discount Value ( % )</a:t>
            </a:r>
          </a:p>
          <a:p>
            <a:r>
              <a:rPr lang="en-US" altLang="ko-KR" sz="1400"/>
              <a:t>f) 000001 : serial number</a:t>
            </a:r>
          </a:p>
          <a:p>
            <a:endParaRPr lang="en-US" altLang="ko-KR" sz="1400"/>
          </a:p>
          <a:p>
            <a:r>
              <a:rPr lang="en-US" altLang="ko-KR" sz="1400"/>
              <a:t> </a:t>
            </a:r>
            <a:endParaRPr lang="ko-KR" altLang="en-US" sz="1400"/>
          </a:p>
          <a:p>
            <a:endParaRPr lang="en-US" altLang="ko-KR" sz="1400" smtClean="0"/>
          </a:p>
          <a:p>
            <a:r>
              <a:rPr lang="en-US" altLang="ko-KR" sz="1400" smtClean="0"/>
              <a:t> </a:t>
            </a:r>
            <a:endParaRPr lang="ko-KR" altLang="en-US" sz="140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867079"/>
            <a:ext cx="7890141" cy="378563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019966" y="2730580"/>
            <a:ext cx="675204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rgbClr val="FF0000"/>
                </a:solidFill>
              </a:rPr>
              <a:t>NOTE: Never remove or modification Items that already used. </a:t>
            </a:r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111604" y="4590855"/>
            <a:ext cx="320512" cy="5229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111605" y="5336756"/>
            <a:ext cx="320511" cy="11802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/>
          <p:cNvCxnSpPr>
            <a:stCxn id="15" idx="1"/>
          </p:cNvCxnSpPr>
          <p:nvPr/>
        </p:nvCxnSpPr>
        <p:spPr>
          <a:xfrm flipH="1" flipV="1">
            <a:off x="749300" y="2038350"/>
            <a:ext cx="1409242" cy="20406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2111604" y="4032339"/>
            <a:ext cx="320512" cy="3188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622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 flipV="1">
            <a:off x="301752" y="853503"/>
            <a:ext cx="10661904" cy="18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" y="484171"/>
            <a:ext cx="4414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/>
              <a:t>How to set discount ticket. (3) - WELCIA</a:t>
            </a: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01752" y="1024840"/>
            <a:ext cx="549387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/>
              <a:t>** Meaning of Serial Code </a:t>
            </a:r>
          </a:p>
          <a:p>
            <a:endParaRPr lang="en-US" altLang="ko-KR" sz="1400"/>
          </a:p>
          <a:p>
            <a:r>
              <a:rPr lang="en-US" altLang="ko-KR" sz="1400"/>
              <a:t>a) 0001 : parking lot number </a:t>
            </a:r>
          </a:p>
          <a:p>
            <a:r>
              <a:rPr lang="en-US" altLang="ko-KR" sz="1400"/>
              <a:t>b) 200105 : Issue date ( 20 / 01 / 05 ) </a:t>
            </a:r>
          </a:p>
          <a:p>
            <a:r>
              <a:rPr lang="en-US" altLang="ko-KR" sz="1400"/>
              <a:t>c) 20: Discount Ticket Dispenser Code ( WELCIA ONLY ) </a:t>
            </a:r>
          </a:p>
          <a:p>
            <a:r>
              <a:rPr lang="en-US" altLang="ko-KR" sz="1400"/>
              <a:t>d) </a:t>
            </a:r>
            <a:r>
              <a:rPr lang="en-US" altLang="ko-KR" sz="1400" b="1">
                <a:solidFill>
                  <a:srgbClr val="FF0000"/>
                </a:solidFill>
              </a:rPr>
              <a:t>3</a:t>
            </a:r>
            <a:r>
              <a:rPr lang="en-US" altLang="ko-KR" sz="1400"/>
              <a:t> : Discount Type ( 1: Time (min), 2: Amount, </a:t>
            </a:r>
            <a:r>
              <a:rPr lang="en-US" altLang="ko-KR" sz="1400" b="1">
                <a:solidFill>
                  <a:srgbClr val="FF0000"/>
                </a:solidFill>
              </a:rPr>
              <a:t>3: Percentage  </a:t>
            </a:r>
            <a:r>
              <a:rPr lang="en-US" altLang="ko-KR" sz="1400"/>
              <a:t>)</a:t>
            </a:r>
            <a:endParaRPr lang="en-US" altLang="ko-KR" sz="1400">
              <a:solidFill>
                <a:srgbClr val="FF0000"/>
              </a:solidFill>
            </a:endParaRPr>
          </a:p>
          <a:p>
            <a:r>
              <a:rPr lang="en-US" altLang="ko-KR" sz="1400"/>
              <a:t>e) </a:t>
            </a:r>
            <a:r>
              <a:rPr lang="en-US" altLang="ko-KR" sz="1400" b="1">
                <a:solidFill>
                  <a:srgbClr val="FF0000"/>
                </a:solidFill>
              </a:rPr>
              <a:t>000100</a:t>
            </a:r>
            <a:r>
              <a:rPr lang="en-US" altLang="ko-KR" sz="1400"/>
              <a:t> : Discount Value ( % )</a:t>
            </a:r>
          </a:p>
          <a:p>
            <a:r>
              <a:rPr lang="en-US" altLang="ko-KR" sz="1400"/>
              <a:t>f) 000001 : serial number</a:t>
            </a:r>
          </a:p>
          <a:p>
            <a:endParaRPr lang="en-US" altLang="ko-KR" sz="1400"/>
          </a:p>
          <a:p>
            <a:r>
              <a:rPr lang="en-US" altLang="ko-KR" sz="1400"/>
              <a:t> </a:t>
            </a:r>
            <a:endParaRPr lang="ko-KR" altLang="en-US" sz="1400"/>
          </a:p>
          <a:p>
            <a:endParaRPr lang="en-US" altLang="ko-KR" sz="1400" smtClean="0"/>
          </a:p>
          <a:p>
            <a:r>
              <a:rPr lang="en-US" altLang="ko-KR" sz="1400" smtClean="0"/>
              <a:t> </a:t>
            </a:r>
            <a:endParaRPr lang="ko-KR" altLang="en-US" sz="140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3141238"/>
            <a:ext cx="8698040" cy="299343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직사각형 9"/>
          <p:cNvSpPr/>
          <p:nvPr/>
        </p:nvSpPr>
        <p:spPr>
          <a:xfrm>
            <a:off x="3684505" y="4391254"/>
            <a:ext cx="1064530" cy="3027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화살표 연결선 4"/>
          <p:cNvCxnSpPr>
            <a:stCxn id="10" idx="1"/>
          </p:cNvCxnSpPr>
          <p:nvPr/>
        </p:nvCxnSpPr>
        <p:spPr>
          <a:xfrm flipH="1" flipV="1">
            <a:off x="1200150" y="2571750"/>
            <a:ext cx="2484355" cy="19708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46136" y="2988189"/>
            <a:ext cx="675204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rgbClr val="FF0000"/>
                </a:solidFill>
              </a:rPr>
              <a:t>NOTE: Never remove or modification Items that already used. </a:t>
            </a:r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01752" y="2146300"/>
            <a:ext cx="5493876" cy="463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5712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 flipV="1">
            <a:off x="301752" y="853503"/>
            <a:ext cx="10661904" cy="18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" y="484171"/>
            <a:ext cx="6083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/>
              <a:t>How to make QR code with a Serial Number ( WELCIA )</a:t>
            </a:r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37160" y="1571641"/>
            <a:ext cx="4612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/>
              <a:t> 4) https</a:t>
            </a:r>
            <a:r>
              <a:rPr lang="en-US" altLang="ko-KR"/>
              <a:t>://www.the-qrcode-generator.com</a:t>
            </a: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01752" y="1022780"/>
            <a:ext cx="3911648" cy="4001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000120010520</a:t>
            </a:r>
            <a:r>
              <a:rPr lang="en-US" altLang="ko-KR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ko-KR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</a:t>
            </a:r>
            <a:r>
              <a:rPr lang="en-US" altLang="ko-KR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en-US" altLang="ko-KR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000001</a:t>
            </a:r>
            <a:endParaRPr lang="ko-KR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" y="2305797"/>
            <a:ext cx="7839456" cy="365254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041739" y="4001262"/>
            <a:ext cx="2228495" cy="2616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05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000120010520</a:t>
            </a:r>
            <a:r>
              <a:rPr lang="en-US" altLang="ko-KR" sz="105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ko-KR" sz="105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</a:t>
            </a:r>
            <a:r>
              <a:rPr lang="en-US" altLang="ko-KR" sz="105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en-US" altLang="ko-KR" sz="105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000001</a:t>
            </a:r>
            <a:endParaRPr lang="ko-KR" altLang="en-US" sz="105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1902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7744" y="1006552"/>
            <a:ext cx="658738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smtClean="0"/>
              <a:t>** Meaning of Serial Code </a:t>
            </a:r>
          </a:p>
          <a:p>
            <a:pPr marL="342900" indent="-342900">
              <a:buAutoNum type="arabicParenR"/>
            </a:pPr>
            <a:endParaRPr lang="en-US" altLang="ko-KR" sz="1400" smtClean="0"/>
          </a:p>
          <a:p>
            <a:r>
              <a:rPr lang="en-US" altLang="ko-KR" sz="1400"/>
              <a:t>a</a:t>
            </a:r>
            <a:r>
              <a:rPr lang="en-US" altLang="ko-KR" sz="1400" smtClean="0"/>
              <a:t>) </a:t>
            </a:r>
            <a:r>
              <a:rPr lang="en-US" altLang="ko-KR" sz="1400" smtClean="0">
                <a:solidFill>
                  <a:srgbClr val="FF0000"/>
                </a:solidFill>
              </a:rPr>
              <a:t>000105 : NOT USED</a:t>
            </a:r>
          </a:p>
          <a:p>
            <a:r>
              <a:rPr lang="en-US" altLang="ko-KR" sz="1400"/>
              <a:t>b</a:t>
            </a:r>
            <a:r>
              <a:rPr lang="en-US" altLang="ko-KR" sz="1400" smtClean="0"/>
              <a:t>) 200908 : </a:t>
            </a:r>
            <a:r>
              <a:rPr lang="en-US" altLang="ko-KR" sz="1400"/>
              <a:t>Issue date ( 20 / </a:t>
            </a:r>
            <a:r>
              <a:rPr lang="en-US" altLang="ko-KR" sz="1400" smtClean="0"/>
              <a:t>09 </a:t>
            </a:r>
            <a:r>
              <a:rPr lang="en-US" altLang="ko-KR" sz="1400"/>
              <a:t>/ </a:t>
            </a:r>
            <a:r>
              <a:rPr lang="en-US" altLang="ko-KR" sz="1400" smtClean="0"/>
              <a:t>08 </a:t>
            </a:r>
            <a:r>
              <a:rPr lang="en-US" altLang="ko-KR" sz="1400"/>
              <a:t>) </a:t>
            </a:r>
          </a:p>
          <a:p>
            <a:r>
              <a:rPr lang="en-US" altLang="ko-KR" sz="1400"/>
              <a:t>c) </a:t>
            </a:r>
            <a:r>
              <a:rPr lang="en-US" altLang="ko-KR" sz="1400" b="1">
                <a:solidFill>
                  <a:srgbClr val="FF0000"/>
                </a:solidFill>
              </a:rPr>
              <a:t>2</a:t>
            </a:r>
            <a:r>
              <a:rPr lang="en-US" altLang="ko-KR" sz="1400"/>
              <a:t> : Discount Type ( 1: Time (min), </a:t>
            </a:r>
            <a:r>
              <a:rPr lang="en-US" altLang="ko-KR" sz="1400">
                <a:solidFill>
                  <a:srgbClr val="FF0000"/>
                </a:solidFill>
              </a:rPr>
              <a:t>2: Amount</a:t>
            </a:r>
            <a:r>
              <a:rPr lang="en-US" altLang="ko-KR" sz="1400"/>
              <a:t>, 3: Percentage  )</a:t>
            </a:r>
          </a:p>
          <a:p>
            <a:r>
              <a:rPr lang="en-US" altLang="ko-KR" sz="1400"/>
              <a:t>d</a:t>
            </a:r>
            <a:r>
              <a:rPr lang="en-US" altLang="ko-KR" sz="1400" smtClean="0"/>
              <a:t>) </a:t>
            </a:r>
            <a:r>
              <a:rPr lang="en-US" altLang="ko-KR" sz="1400" b="1" smtClean="0">
                <a:solidFill>
                  <a:srgbClr val="FF0000"/>
                </a:solidFill>
              </a:rPr>
              <a:t>000200</a:t>
            </a:r>
            <a:r>
              <a:rPr lang="en-US" altLang="ko-KR" sz="1400" smtClean="0"/>
              <a:t> : Discount Value ( meaning is different according to discount type )</a:t>
            </a:r>
          </a:p>
          <a:p>
            <a:r>
              <a:rPr lang="en-US" altLang="ko-KR" sz="1400"/>
              <a:t>e) </a:t>
            </a:r>
            <a:r>
              <a:rPr lang="en-US" altLang="ko-KR" sz="1400" smtClean="0"/>
              <a:t>000004 </a:t>
            </a:r>
            <a:r>
              <a:rPr lang="en-US" altLang="ko-KR" sz="1400"/>
              <a:t>: serial number</a:t>
            </a:r>
          </a:p>
          <a:p>
            <a:endParaRPr lang="en-US" altLang="ko-KR" sz="1400" smtClean="0"/>
          </a:p>
          <a:p>
            <a:endParaRPr lang="en-US" altLang="ko-KR" sz="1400" smtClean="0"/>
          </a:p>
          <a:p>
            <a:endParaRPr lang="en-US" altLang="ko-KR" sz="1400" smtClean="0"/>
          </a:p>
        </p:txBody>
      </p:sp>
      <p:cxnSp>
        <p:nvCxnSpPr>
          <p:cNvPr id="13" name="직선 연결선 12"/>
          <p:cNvCxnSpPr/>
          <p:nvPr/>
        </p:nvCxnSpPr>
        <p:spPr>
          <a:xfrm flipV="1">
            <a:off x="301752" y="853503"/>
            <a:ext cx="10661904" cy="18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1752" y="324390"/>
            <a:ext cx="5086649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2000" b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000105</a:t>
            </a:r>
            <a:r>
              <a:rPr lang="en-US" altLang="ko-KR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200908</a:t>
            </a:r>
            <a:r>
              <a:rPr lang="en-US" altLang="ko-K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ko-KR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000200</a:t>
            </a:r>
            <a:r>
              <a:rPr lang="en-US" altLang="ko-K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000004</a:t>
            </a:r>
            <a:r>
              <a:rPr lang="en-US" altLang="ko-KR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AEON )</a:t>
            </a:r>
            <a:endParaRPr lang="ko-KR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7" y="3253321"/>
            <a:ext cx="8143450" cy="2328479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1679171" y="4172989"/>
            <a:ext cx="1277763" cy="10640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282035" y="3535373"/>
            <a:ext cx="475534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1200"/>
              <a:t>If selected by ‘</a:t>
            </a:r>
            <a:r>
              <a:rPr lang="ko-KR" altLang="en-US" sz="1200"/>
              <a:t>全体’</a:t>
            </a:r>
            <a:r>
              <a:rPr lang="en-US" altLang="ko-KR" sz="1200"/>
              <a:t>, then PMS is not able to find discount ticket.</a:t>
            </a:r>
          </a:p>
          <a:p>
            <a:r>
              <a:rPr lang="en-US" altLang="ko-KR" sz="1200"/>
              <a:t>so we will revise about this and patch today. </a:t>
            </a:r>
            <a:endParaRPr lang="ko-KR" altLang="en-US" sz="1200"/>
          </a:p>
        </p:txBody>
      </p:sp>
      <p:sp>
        <p:nvSpPr>
          <p:cNvPr id="18" name="아래쪽 화살표 17"/>
          <p:cNvSpPr/>
          <p:nvPr/>
        </p:nvSpPr>
        <p:spPr>
          <a:xfrm rot="3883759" flipH="1">
            <a:off x="2999564" y="3953557"/>
            <a:ext cx="234950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4579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950" y="247650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/>
              <a:t>- </a:t>
            </a:r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15448" y="304800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할인권 반영 조건</a:t>
            </a:r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862234" y="1245020"/>
            <a:ext cx="3449004" cy="317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1168325" y="1116432"/>
            <a:ext cx="0" cy="31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45336" y="1661372"/>
            <a:ext cx="1858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smtClean="0"/>
              <a:t>500 Yen</a:t>
            </a:r>
          </a:p>
          <a:p>
            <a:pPr algn="ctr"/>
            <a:r>
              <a:rPr lang="en-US" altLang="ko-KR" sz="1000" smtClean="0"/>
              <a:t>( Maximum fee while a day )</a:t>
            </a:r>
            <a:endParaRPr lang="ko-KR" altLang="en-US" sz="1000"/>
          </a:p>
        </p:txBody>
      </p:sp>
      <p:cxnSp>
        <p:nvCxnSpPr>
          <p:cNvPr id="22" name="직선 연결선 21"/>
          <p:cNvCxnSpPr/>
          <p:nvPr/>
        </p:nvCxnSpPr>
        <p:spPr>
          <a:xfrm>
            <a:off x="4311238" y="895770"/>
            <a:ext cx="0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862234" y="879895"/>
            <a:ext cx="0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>
            <a:off x="862234" y="984670"/>
            <a:ext cx="34490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473125" y="799389"/>
            <a:ext cx="25667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i="1" smtClean="0"/>
              <a:t>Ex: Total parking time : 1 day and 5 hours 45 mins</a:t>
            </a:r>
            <a:endParaRPr lang="ko-KR" altLang="en-US" sz="800" i="1"/>
          </a:p>
        </p:txBody>
      </p:sp>
      <p:sp>
        <p:nvSpPr>
          <p:cNvPr id="27" name="TextBox 26"/>
          <p:cNvSpPr txBox="1"/>
          <p:nvPr/>
        </p:nvSpPr>
        <p:spPr>
          <a:xfrm>
            <a:off x="766984" y="1506733"/>
            <a:ext cx="3235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i="1"/>
              <a:t>Ex: the  point  that reached to Maximum Parking fee while a day</a:t>
            </a:r>
            <a:endParaRPr lang="ko-KR" altLang="en-US" sz="800" i="1"/>
          </a:p>
        </p:txBody>
      </p:sp>
      <p:cxnSp>
        <p:nvCxnSpPr>
          <p:cNvPr id="30" name="직선 화살표 연결선 29"/>
          <p:cNvCxnSpPr/>
          <p:nvPr/>
        </p:nvCxnSpPr>
        <p:spPr>
          <a:xfrm flipH="1" flipV="1">
            <a:off x="1181025" y="1268523"/>
            <a:ext cx="127000" cy="27698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 flipH="1" flipV="1">
            <a:off x="3711163" y="1287503"/>
            <a:ext cx="127000" cy="27698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774663" y="1396854"/>
            <a:ext cx="11801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i="1"/>
              <a:t>Ex: </a:t>
            </a:r>
            <a:r>
              <a:rPr lang="en-US" altLang="ko-KR" sz="800" i="1" smtClean="0"/>
              <a:t>over the 24 hours</a:t>
            </a:r>
            <a:endParaRPr lang="ko-KR" altLang="en-US" sz="800" i="1"/>
          </a:p>
        </p:txBody>
      </p:sp>
      <p:cxnSp>
        <p:nvCxnSpPr>
          <p:cNvPr id="40" name="직선 연결선 39"/>
          <p:cNvCxnSpPr/>
          <p:nvPr/>
        </p:nvCxnSpPr>
        <p:spPr>
          <a:xfrm>
            <a:off x="3737387" y="2757845"/>
            <a:ext cx="0" cy="3175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464207" y="2746345"/>
            <a:ext cx="19899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i="1" smtClean="0"/>
              <a:t>Enable to 100% discount </a:t>
            </a:r>
            <a:endParaRPr lang="ko-KR" altLang="en-US" sz="1200" i="1"/>
          </a:p>
        </p:txBody>
      </p:sp>
      <p:cxnSp>
        <p:nvCxnSpPr>
          <p:cNvPr id="42" name="직선 연결선 41"/>
          <p:cNvCxnSpPr/>
          <p:nvPr/>
        </p:nvCxnSpPr>
        <p:spPr>
          <a:xfrm>
            <a:off x="919796" y="3763089"/>
            <a:ext cx="3449004" cy="317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/>
          <p:cNvCxnSpPr/>
          <p:nvPr/>
        </p:nvCxnSpPr>
        <p:spPr>
          <a:xfrm>
            <a:off x="3759200" y="3636089"/>
            <a:ext cx="0" cy="3175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486020" y="3624589"/>
            <a:ext cx="47915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i="1" smtClean="0"/>
              <a:t>Enable to 24 hours discount </a:t>
            </a:r>
            <a:r>
              <a:rPr lang="en-US" altLang="ko-KR" sz="700" i="1" smtClean="0"/>
              <a:t>( set option that discount from hehind of parking time zone ) </a:t>
            </a:r>
            <a:endParaRPr lang="ko-KR" altLang="en-US" sz="700" i="1"/>
          </a:p>
        </p:txBody>
      </p:sp>
      <p:cxnSp>
        <p:nvCxnSpPr>
          <p:cNvPr id="46" name="직선 연결선 45"/>
          <p:cNvCxnSpPr/>
          <p:nvPr/>
        </p:nvCxnSpPr>
        <p:spPr>
          <a:xfrm>
            <a:off x="921087" y="3763087"/>
            <a:ext cx="609600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/>
          <p:cNvCxnSpPr/>
          <p:nvPr/>
        </p:nvCxnSpPr>
        <p:spPr>
          <a:xfrm flipV="1">
            <a:off x="788879" y="2320062"/>
            <a:ext cx="255291" cy="109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058785" y="2222209"/>
            <a:ext cx="18351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" i="1" smtClean="0"/>
              <a:t>Discount Period </a:t>
            </a:r>
            <a:endParaRPr lang="ko-KR" altLang="en-US" sz="600" i="1"/>
          </a:p>
        </p:txBody>
      </p:sp>
      <p:sp>
        <p:nvSpPr>
          <p:cNvPr id="54" name="직사각형 53"/>
          <p:cNvSpPr/>
          <p:nvPr/>
        </p:nvSpPr>
        <p:spPr>
          <a:xfrm>
            <a:off x="693629" y="2227729"/>
            <a:ext cx="1172866" cy="184666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6" name="직선 연결선 55"/>
          <p:cNvCxnSpPr/>
          <p:nvPr/>
        </p:nvCxnSpPr>
        <p:spPr>
          <a:xfrm>
            <a:off x="919796" y="4663732"/>
            <a:ext cx="3449004" cy="317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>
            <a:off x="2032000" y="4527207"/>
            <a:ext cx="0" cy="3175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/>
        </p:nvCxnSpPr>
        <p:spPr>
          <a:xfrm>
            <a:off x="3759200" y="4536732"/>
            <a:ext cx="0" cy="3175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486020" y="4525232"/>
            <a:ext cx="608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i="1" smtClean="0"/>
              <a:t>Enable to 2 hours ( or 30mins ) </a:t>
            </a:r>
            <a:r>
              <a:rPr lang="en-US" altLang="ko-KR" sz="1200" i="1" smtClean="0"/>
              <a:t>discount </a:t>
            </a:r>
            <a:r>
              <a:rPr lang="en-US" altLang="ko-KR" sz="800" i="1"/>
              <a:t>( set option that discount from hehind of parking time zone </a:t>
            </a:r>
            <a:r>
              <a:rPr lang="en-US" altLang="ko-KR" sz="800" i="1"/>
              <a:t>) </a:t>
            </a:r>
            <a:r>
              <a:rPr lang="en-US" altLang="ko-KR" sz="1200" i="1" smtClean="0"/>
              <a:t> </a:t>
            </a:r>
            <a:endParaRPr lang="ko-KR" altLang="en-US" sz="1200" i="1"/>
          </a:p>
        </p:txBody>
      </p:sp>
      <p:cxnSp>
        <p:nvCxnSpPr>
          <p:cNvPr id="63" name="직선 연결선 62"/>
          <p:cNvCxnSpPr/>
          <p:nvPr/>
        </p:nvCxnSpPr>
        <p:spPr>
          <a:xfrm>
            <a:off x="4039853" y="1116432"/>
            <a:ext cx="0" cy="31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/>
          <p:cNvCxnSpPr/>
          <p:nvPr/>
        </p:nvCxnSpPr>
        <p:spPr>
          <a:xfrm flipV="1">
            <a:off x="1308025" y="1283120"/>
            <a:ext cx="2731828" cy="2623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/>
          <p:cNvCxnSpPr/>
          <p:nvPr/>
        </p:nvCxnSpPr>
        <p:spPr>
          <a:xfrm>
            <a:off x="1175087" y="4504981"/>
            <a:ext cx="0" cy="31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62234" y="4905261"/>
            <a:ext cx="24561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i="1"/>
              <a:t>Ex: the  point  that </a:t>
            </a:r>
            <a:r>
              <a:rPr lang="en-US" altLang="ko-KR" sz="800" i="1" smtClean="0"/>
              <a:t>a parker do payment by APS</a:t>
            </a:r>
            <a:endParaRPr lang="ko-KR" altLang="en-US" sz="800" i="1"/>
          </a:p>
        </p:txBody>
      </p:sp>
      <p:cxnSp>
        <p:nvCxnSpPr>
          <p:cNvPr id="68" name="직선 화살표 연결선 67"/>
          <p:cNvCxnSpPr/>
          <p:nvPr/>
        </p:nvCxnSpPr>
        <p:spPr>
          <a:xfrm flipH="1" flipV="1">
            <a:off x="1039398" y="4692536"/>
            <a:ext cx="127000" cy="27698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365587" y="4330053"/>
            <a:ext cx="3235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i="1"/>
              <a:t>Ex: the  point  that reached to Maximum Parking fee while a day</a:t>
            </a:r>
            <a:endParaRPr lang="ko-KR" altLang="en-US" sz="800" i="1"/>
          </a:p>
        </p:txBody>
      </p:sp>
      <p:cxnSp>
        <p:nvCxnSpPr>
          <p:cNvPr id="70" name="직선 화살표 연결선 69"/>
          <p:cNvCxnSpPr/>
          <p:nvPr/>
        </p:nvCxnSpPr>
        <p:spPr>
          <a:xfrm flipH="1">
            <a:off x="1179431" y="4422201"/>
            <a:ext cx="250948" cy="17252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71"/>
          <p:cNvCxnSpPr/>
          <p:nvPr/>
        </p:nvCxnSpPr>
        <p:spPr>
          <a:xfrm>
            <a:off x="991844" y="4663430"/>
            <a:ext cx="55597" cy="3477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428127" y="3953589"/>
            <a:ext cx="24561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i="1"/>
              <a:t>Ex: the  point  that </a:t>
            </a:r>
            <a:r>
              <a:rPr lang="en-US" altLang="ko-KR" sz="800" i="1" smtClean="0"/>
              <a:t>a parker do payment by APS</a:t>
            </a:r>
            <a:endParaRPr lang="ko-KR" altLang="en-US" sz="800" i="1"/>
          </a:p>
        </p:txBody>
      </p:sp>
      <p:cxnSp>
        <p:nvCxnSpPr>
          <p:cNvPr id="75" name="직선 화살표 연결선 74"/>
          <p:cNvCxnSpPr/>
          <p:nvPr/>
        </p:nvCxnSpPr>
        <p:spPr>
          <a:xfrm flipH="1" flipV="1">
            <a:off x="4363910" y="3792569"/>
            <a:ext cx="127000" cy="27698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406314" y="3076363"/>
            <a:ext cx="24561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i="1"/>
              <a:t>Ex: the  point  that </a:t>
            </a:r>
            <a:r>
              <a:rPr lang="en-US" altLang="ko-KR" sz="800" i="1" smtClean="0"/>
              <a:t>a parker do payment by APS</a:t>
            </a:r>
            <a:endParaRPr lang="ko-KR" altLang="en-US" sz="800" i="1"/>
          </a:p>
        </p:txBody>
      </p:sp>
      <p:cxnSp>
        <p:nvCxnSpPr>
          <p:cNvPr id="77" name="직선 화살표 연결선 76"/>
          <p:cNvCxnSpPr/>
          <p:nvPr/>
        </p:nvCxnSpPr>
        <p:spPr>
          <a:xfrm flipH="1" flipV="1">
            <a:off x="4336977" y="2910853"/>
            <a:ext cx="127000" cy="27698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/>
          <p:cNvCxnSpPr/>
          <p:nvPr/>
        </p:nvCxnSpPr>
        <p:spPr>
          <a:xfrm>
            <a:off x="914906" y="5809952"/>
            <a:ext cx="3449004" cy="317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/>
          <p:cNvCxnSpPr/>
          <p:nvPr/>
        </p:nvCxnSpPr>
        <p:spPr>
          <a:xfrm>
            <a:off x="2027110" y="5673427"/>
            <a:ext cx="0" cy="3175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/>
          <p:cNvCxnSpPr/>
          <p:nvPr/>
        </p:nvCxnSpPr>
        <p:spPr>
          <a:xfrm>
            <a:off x="3754310" y="5682952"/>
            <a:ext cx="0" cy="3175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481130" y="5671452"/>
            <a:ext cx="2453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i="1"/>
              <a:t>Discount Ticket is not Reflected </a:t>
            </a:r>
            <a:endParaRPr lang="ko-KR" altLang="en-US" sz="1200" i="1"/>
          </a:p>
        </p:txBody>
      </p:sp>
      <p:cxnSp>
        <p:nvCxnSpPr>
          <p:cNvPr id="82" name="직선 연결선 81"/>
          <p:cNvCxnSpPr/>
          <p:nvPr/>
        </p:nvCxnSpPr>
        <p:spPr>
          <a:xfrm>
            <a:off x="1170197" y="5651201"/>
            <a:ext cx="0" cy="31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133944" y="6066686"/>
            <a:ext cx="24561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i="1"/>
              <a:t>Ex: the  point  that </a:t>
            </a:r>
            <a:r>
              <a:rPr lang="en-US" altLang="ko-KR" sz="800" i="1" smtClean="0"/>
              <a:t>a parker do payment by APS</a:t>
            </a:r>
            <a:endParaRPr lang="ko-KR" altLang="en-US" sz="800" i="1"/>
          </a:p>
        </p:txBody>
      </p:sp>
      <p:cxnSp>
        <p:nvCxnSpPr>
          <p:cNvPr id="84" name="직선 화살표 연결선 83"/>
          <p:cNvCxnSpPr/>
          <p:nvPr/>
        </p:nvCxnSpPr>
        <p:spPr>
          <a:xfrm flipH="1" flipV="1">
            <a:off x="4311108" y="5853961"/>
            <a:ext cx="127000" cy="27698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075927" y="5450726"/>
            <a:ext cx="3235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i="1"/>
              <a:t>Ex: the  point  that reached to Maximum Parking fee while a day</a:t>
            </a:r>
            <a:endParaRPr lang="ko-KR" altLang="en-US" sz="800" i="1"/>
          </a:p>
        </p:txBody>
      </p:sp>
      <p:cxnSp>
        <p:nvCxnSpPr>
          <p:cNvPr id="86" name="직선 화살표 연결선 85"/>
          <p:cNvCxnSpPr/>
          <p:nvPr/>
        </p:nvCxnSpPr>
        <p:spPr>
          <a:xfrm flipH="1">
            <a:off x="1174541" y="5600287"/>
            <a:ext cx="250948" cy="140657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091658" y="6059935"/>
            <a:ext cx="24561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i="1"/>
              <a:t>Ex: the  point  that </a:t>
            </a:r>
            <a:r>
              <a:rPr lang="en-US" altLang="ko-KR" sz="800" i="1" smtClean="0"/>
              <a:t>a parker do payment by APS</a:t>
            </a:r>
            <a:endParaRPr lang="ko-KR" altLang="en-US" sz="800" i="1"/>
          </a:p>
        </p:txBody>
      </p:sp>
      <p:cxnSp>
        <p:nvCxnSpPr>
          <p:cNvPr id="89" name="직선 화살표 연결선 88"/>
          <p:cNvCxnSpPr/>
          <p:nvPr/>
        </p:nvCxnSpPr>
        <p:spPr>
          <a:xfrm flipH="1" flipV="1">
            <a:off x="1268822" y="5847210"/>
            <a:ext cx="127000" cy="27698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연결선 89"/>
          <p:cNvCxnSpPr/>
          <p:nvPr/>
        </p:nvCxnSpPr>
        <p:spPr>
          <a:xfrm>
            <a:off x="4048487" y="5682952"/>
            <a:ext cx="0" cy="31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화살표 연결선 91"/>
          <p:cNvCxnSpPr/>
          <p:nvPr/>
        </p:nvCxnSpPr>
        <p:spPr>
          <a:xfrm>
            <a:off x="3871531" y="5624182"/>
            <a:ext cx="176956" cy="1857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연결선 94"/>
          <p:cNvCxnSpPr/>
          <p:nvPr/>
        </p:nvCxnSpPr>
        <p:spPr>
          <a:xfrm>
            <a:off x="1166398" y="3601226"/>
            <a:ext cx="0" cy="31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직선 연결선 95"/>
          <p:cNvCxnSpPr/>
          <p:nvPr/>
        </p:nvCxnSpPr>
        <p:spPr>
          <a:xfrm>
            <a:off x="1147261" y="2731845"/>
            <a:ext cx="0" cy="31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>
            <a:off x="897983" y="2884845"/>
            <a:ext cx="3449004" cy="317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/>
          <p:nvPr/>
        </p:nvCxnSpPr>
        <p:spPr>
          <a:xfrm>
            <a:off x="4059727" y="4536732"/>
            <a:ext cx="0" cy="31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직선 화살표 연결선 98"/>
          <p:cNvCxnSpPr/>
          <p:nvPr/>
        </p:nvCxnSpPr>
        <p:spPr>
          <a:xfrm>
            <a:off x="3876421" y="4470705"/>
            <a:ext cx="176956" cy="1857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직선 연결선 99"/>
          <p:cNvCxnSpPr/>
          <p:nvPr/>
        </p:nvCxnSpPr>
        <p:spPr>
          <a:xfrm>
            <a:off x="3913650" y="4663430"/>
            <a:ext cx="55597" cy="3477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화살표 연결선 100"/>
          <p:cNvCxnSpPr/>
          <p:nvPr/>
        </p:nvCxnSpPr>
        <p:spPr>
          <a:xfrm flipH="1" flipV="1">
            <a:off x="3964899" y="4712731"/>
            <a:ext cx="127000" cy="27698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3784295" y="4905261"/>
            <a:ext cx="24561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i="1"/>
              <a:t>Ex: the  point  that </a:t>
            </a:r>
            <a:r>
              <a:rPr lang="en-US" altLang="ko-KR" sz="800" i="1" smtClean="0"/>
              <a:t>a parker do payment by APS</a:t>
            </a:r>
            <a:endParaRPr lang="ko-KR" altLang="en-US" sz="800" i="1"/>
          </a:p>
        </p:txBody>
      </p:sp>
      <p:cxnSp>
        <p:nvCxnSpPr>
          <p:cNvPr id="103" name="직선 연결선 102"/>
          <p:cNvCxnSpPr/>
          <p:nvPr/>
        </p:nvCxnSpPr>
        <p:spPr>
          <a:xfrm>
            <a:off x="3711163" y="1108495"/>
            <a:ext cx="0" cy="3175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977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5029</TotalTime>
  <Words>799</Words>
  <Application>Microsoft Office PowerPoint</Application>
  <PresentationFormat>와이드스크린</PresentationFormat>
  <Paragraphs>98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1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40</cp:revision>
  <cp:lastPrinted>2020-10-20T09:02:08Z</cp:lastPrinted>
  <dcterms:created xsi:type="dcterms:W3CDTF">2020-10-07T08:11:35Z</dcterms:created>
  <dcterms:modified xsi:type="dcterms:W3CDTF">2020-10-20T09:04:15Z</dcterms:modified>
</cp:coreProperties>
</file>